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37FF"/>
    <a:srgbClr val="D292A3"/>
    <a:srgbClr val="BE8591"/>
    <a:srgbClr val="66B7BE"/>
    <a:srgbClr val="FFEC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/>
    <p:restoredTop sz="94694"/>
  </p:normalViewPr>
  <p:slideViewPr>
    <p:cSldViewPr snapToGrid="0" snapToObjects="1">
      <p:cViewPr varScale="1">
        <p:scale>
          <a:sx n="106" d="100"/>
          <a:sy n="106" d="100"/>
        </p:scale>
        <p:origin x="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62FB9-6FF2-9146-9B14-4C196A722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6268E-4520-A645-A96C-96701E8D1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3D671-25C0-0D40-99AA-72F43A2F4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D3DB-DC00-B847-A06F-35861AB1AA61}" type="datetimeFigureOut">
              <a:rPr lang="en-US" smtClean="0"/>
              <a:t>8/10/20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26780-BC36-CE4D-A46F-E295F3BE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0C9A6-DC4A-4D47-B4B2-5A2349962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1B52-58F3-5F40-B710-577C82880C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1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C1BE4-C19D-3C43-B673-ED34A12D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7CFEC1-DDB8-2645-A710-453AE3BB18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E900C3-BA2C-C04A-94D6-10E4590B7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D3DB-DC00-B847-A06F-35861AB1AA61}" type="datetimeFigureOut">
              <a:rPr lang="en-US" smtClean="0"/>
              <a:t>8/10/20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8B010-A6BD-7D4C-8F1B-6A4680889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4903F-E5DB-6945-9F43-0A0D09C6A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1B52-58F3-5F40-B710-577C82880C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0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5783D2-13FB-B04B-931E-18D4A7297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8B3542-1E4E-F64A-9B5E-1F1A2E7378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589C6-F6DF-AB45-A9CB-462A7FEE1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D3DB-DC00-B847-A06F-35861AB1AA61}" type="datetimeFigureOut">
              <a:rPr lang="en-US" smtClean="0"/>
              <a:t>8/10/20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05A9A-C5DA-4F4E-8EBE-3737123A7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FE357-7E20-A145-8B63-3526214E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1B52-58F3-5F40-B710-577C82880C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57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F41EDD-BD65-314C-9576-8BFF8064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86E54-8DC1-F64E-90F1-DAE810556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C6B4C-90E9-BB4F-9E25-6970950FE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D3DB-DC00-B847-A06F-35861AB1AA61}" type="datetimeFigureOut">
              <a:rPr lang="en-US" smtClean="0"/>
              <a:t>8/10/20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DA6D4-75DD-1240-99D0-996591AFF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ACAA2-DBC1-A14A-BD68-883DEC73E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1B52-58F3-5F40-B710-577C82880C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6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C5ABA-C178-5B47-99CF-1ABB966A2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7F8D5-B450-8C48-9CF7-345247F800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32F47F-90AC-8849-970D-57BDCE3A0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D3DB-DC00-B847-A06F-35861AB1AA61}" type="datetimeFigureOut">
              <a:rPr lang="en-US" smtClean="0"/>
              <a:t>8/10/20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CA2151-ADC4-4F44-B4C2-E54C5BA28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DB7D9-52F1-974D-9894-3AB324162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1B52-58F3-5F40-B710-577C82880C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9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A53BD-39A5-F746-9076-26E1DE4E8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E13E71-65A9-DA47-BF04-066E38CC07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988738-0865-FC42-9623-E908C03EA3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02603-D72C-AE42-9C54-C789815B6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D3DB-DC00-B847-A06F-35861AB1AA61}" type="datetimeFigureOut">
              <a:rPr lang="en-US" smtClean="0"/>
              <a:t>8/10/20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1D9AD-2E03-F94A-B58D-7E5951040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38F140-18AB-5344-8664-2D13B44F9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1B52-58F3-5F40-B710-577C82880C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67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88249-08B9-1F49-9430-21EE4663F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559C09-3BF5-7143-8CC9-20F85F962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B2EA66-86F1-8F4E-A0FF-20A01A7500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65BB1E-87EC-874F-92FA-32F1EF7915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0EF3B-A5B9-FC4B-A4FD-706AFC54D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F2DAE1-E29D-7245-BF36-B8CF08D2A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D3DB-DC00-B847-A06F-35861AB1AA61}" type="datetimeFigureOut">
              <a:rPr lang="en-US" smtClean="0"/>
              <a:t>8/10/20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8445FC-3DB9-AF4B-972D-01960501C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0FE340-2996-9C41-A25F-EEA187301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1B52-58F3-5F40-B710-577C82880C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58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C390-1711-F547-8A11-991BF91A7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B5703E-2E75-8241-BCE3-4AA90F8D6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D3DB-DC00-B847-A06F-35861AB1AA61}" type="datetimeFigureOut">
              <a:rPr lang="en-US" smtClean="0"/>
              <a:t>8/10/20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8C078-B071-364C-93A7-67B880E22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2A44E7-73D1-684E-AB7C-74549EC58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1B52-58F3-5F40-B710-577C82880C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6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832AA4-407E-924B-9C9B-5EFC8C8E9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D3DB-DC00-B847-A06F-35861AB1AA61}" type="datetimeFigureOut">
              <a:rPr lang="en-US" smtClean="0"/>
              <a:t>8/10/20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E4836F-E9B1-1245-B7C5-D9644C1DA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F16F24-B50F-5844-9E3D-629DEB1D9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1B52-58F3-5F40-B710-577C82880C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235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E332F-58FA-CC48-871E-78EB7434E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F717A-9E53-1645-B762-14233C239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02E21-E6C3-CA4A-8442-BA57499EF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D0D5CF-69D4-6643-9325-E70B89143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D3DB-DC00-B847-A06F-35861AB1AA61}" type="datetimeFigureOut">
              <a:rPr lang="en-US" smtClean="0"/>
              <a:t>8/10/20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45436B-B0D5-FD4F-A03E-0F167E55B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E23465-6131-6743-BAC7-C5DA826F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1B52-58F3-5F40-B710-577C82880C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13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03CA7-4FBA-6846-AAED-678AC2863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7AF0B-FC86-A043-890C-62917CD43F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2F2914-F8A1-FE46-A26F-4B80093AB6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5673E-09F6-9D4E-BB92-23E6CF88C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BD3DB-DC00-B847-A06F-35861AB1AA61}" type="datetimeFigureOut">
              <a:rPr lang="en-US" smtClean="0"/>
              <a:t>8/10/20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32FB52-81FC-5F44-9F9F-E6083BEF6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02049-0A93-D648-B36D-D565F7DF3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21B52-58F3-5F40-B710-577C82880C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3EF03A-9790-A142-B6D3-F934A6C64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FFBE0-F466-CE4F-815C-DE698DF38D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6B8BE-39E3-A64F-9E9F-C296A64791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BD3DB-DC00-B847-A06F-35861AB1AA61}" type="datetimeFigureOut">
              <a:rPr lang="en-US" smtClean="0"/>
              <a:t>8/10/20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D2EC3B-A805-1142-B0DF-B7743AE33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103F7-9120-FD48-828C-F427F6E4B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21B52-58F3-5F40-B710-577C82880C5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390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889B52ED-E517-0743-86C5-2607F70196D9}"/>
              </a:ext>
            </a:extLst>
          </p:cNvPr>
          <p:cNvGrpSpPr/>
          <p:nvPr/>
        </p:nvGrpSpPr>
        <p:grpSpPr>
          <a:xfrm>
            <a:off x="364706" y="104174"/>
            <a:ext cx="11223175" cy="6753826"/>
            <a:chOff x="364706" y="104174"/>
            <a:chExt cx="11223175" cy="675382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9D53E21-64BF-EE49-97B9-AA11E7D61349}"/>
                </a:ext>
              </a:extLst>
            </p:cNvPr>
            <p:cNvSpPr/>
            <p:nvPr/>
          </p:nvSpPr>
          <p:spPr>
            <a:xfrm flipV="1">
              <a:off x="531930" y="1738029"/>
              <a:ext cx="1657738" cy="83957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4419EE-7250-1E49-9B87-B69B5F669D1F}"/>
                </a:ext>
              </a:extLst>
            </p:cNvPr>
            <p:cNvSpPr txBox="1"/>
            <p:nvPr/>
          </p:nvSpPr>
          <p:spPr>
            <a:xfrm>
              <a:off x="464528" y="1731673"/>
              <a:ext cx="179254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STEM/ENERGY</a:t>
              </a:r>
            </a:p>
            <a:p>
              <a:pPr algn="ctr"/>
              <a:r>
                <a:rPr lang="en-US" sz="1200" b="1" dirty="0"/>
                <a:t>‘SCHOLAR’</a:t>
              </a:r>
            </a:p>
            <a:p>
              <a:pPr algn="ctr"/>
              <a:r>
                <a:rPr lang="en-US" sz="1200" b="1" dirty="0"/>
                <a:t>Aware of energy transition tech &amp; policy</a:t>
              </a:r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57127780-4A54-E24B-8E4A-2DA9B607623F}"/>
                </a:ext>
              </a:extLst>
            </p:cNvPr>
            <p:cNvSpPr/>
            <p:nvPr/>
          </p:nvSpPr>
          <p:spPr>
            <a:xfrm flipV="1">
              <a:off x="4945821" y="1677869"/>
              <a:ext cx="2239506" cy="51992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3E267D9-DC5B-2149-8D37-E9CDAD4D7DA9}"/>
                </a:ext>
              </a:extLst>
            </p:cNvPr>
            <p:cNvSpPr/>
            <p:nvPr/>
          </p:nvSpPr>
          <p:spPr>
            <a:xfrm flipV="1">
              <a:off x="9677121" y="2647375"/>
              <a:ext cx="1780673" cy="830997"/>
            </a:xfrm>
            <a:prstGeom prst="rect">
              <a:avLst/>
            </a:prstGeom>
            <a:solidFill>
              <a:srgbClr val="FFEC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197C153-A15B-F248-9CD2-831353E85716}"/>
                </a:ext>
              </a:extLst>
            </p:cNvPr>
            <p:cNvSpPr/>
            <p:nvPr/>
          </p:nvSpPr>
          <p:spPr>
            <a:xfrm flipV="1">
              <a:off x="9677400" y="1678670"/>
              <a:ext cx="1780674" cy="888327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521999A-4638-C948-98CC-8EA9D1AB8428}"/>
                </a:ext>
              </a:extLst>
            </p:cNvPr>
            <p:cNvSpPr/>
            <p:nvPr/>
          </p:nvSpPr>
          <p:spPr>
            <a:xfrm flipV="1">
              <a:off x="4915184" y="4061168"/>
              <a:ext cx="2291137" cy="461665"/>
            </a:xfrm>
            <a:prstGeom prst="rect">
              <a:avLst/>
            </a:prstGeom>
            <a:solidFill>
              <a:srgbClr val="D292A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78CB8AC-5260-6A43-8957-045515F15501}"/>
                </a:ext>
              </a:extLst>
            </p:cNvPr>
            <p:cNvSpPr/>
            <p:nvPr/>
          </p:nvSpPr>
          <p:spPr>
            <a:xfrm flipV="1">
              <a:off x="4941764" y="2318393"/>
              <a:ext cx="2239505" cy="491434"/>
            </a:xfrm>
            <a:prstGeom prst="rect">
              <a:avLst/>
            </a:prstGeom>
            <a:solidFill>
              <a:srgbClr val="FFEC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60CE141-2C98-7B4D-BDB1-18C5CB514E8E}"/>
                </a:ext>
              </a:extLst>
            </p:cNvPr>
            <p:cNvSpPr/>
            <p:nvPr/>
          </p:nvSpPr>
          <p:spPr>
            <a:xfrm flipV="1">
              <a:off x="4941765" y="2925299"/>
              <a:ext cx="2239504" cy="480882"/>
            </a:xfrm>
            <a:prstGeom prst="rect">
              <a:avLst/>
            </a:prstGeom>
            <a:solidFill>
              <a:srgbClr val="66B7B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99BEBCD1-E992-1A4B-A67A-A1593601A866}"/>
                </a:ext>
              </a:extLst>
            </p:cNvPr>
            <p:cNvSpPr/>
            <p:nvPr/>
          </p:nvSpPr>
          <p:spPr>
            <a:xfrm flipV="1">
              <a:off x="642843" y="4550354"/>
              <a:ext cx="1314591" cy="494096"/>
            </a:xfrm>
            <a:prstGeom prst="rect">
              <a:avLst/>
            </a:prstGeom>
            <a:solidFill>
              <a:srgbClr val="D292A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3074EF89-C7BC-8242-850F-2BE462AF29FB}"/>
                </a:ext>
              </a:extLst>
            </p:cNvPr>
            <p:cNvSpPr/>
            <p:nvPr/>
          </p:nvSpPr>
          <p:spPr>
            <a:xfrm flipV="1">
              <a:off x="2337434" y="2106560"/>
              <a:ext cx="1076597" cy="637990"/>
            </a:xfrm>
            <a:prstGeom prst="rect">
              <a:avLst/>
            </a:prstGeom>
            <a:solidFill>
              <a:srgbClr val="FFEC9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F657559-4C9F-2441-BF83-7FCDD046CB39}"/>
                </a:ext>
              </a:extLst>
            </p:cNvPr>
            <p:cNvSpPr/>
            <p:nvPr/>
          </p:nvSpPr>
          <p:spPr>
            <a:xfrm flipV="1">
              <a:off x="2217325" y="3735064"/>
              <a:ext cx="1780673" cy="755406"/>
            </a:xfrm>
            <a:prstGeom prst="rect">
              <a:avLst/>
            </a:prstGeom>
            <a:solidFill>
              <a:srgbClr val="66B7B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9E20CA2-DD9C-3242-8DE6-B0600BB44F21}"/>
                </a:ext>
              </a:extLst>
            </p:cNvPr>
            <p:cNvSpPr/>
            <p:nvPr/>
          </p:nvSpPr>
          <p:spPr>
            <a:xfrm flipV="1">
              <a:off x="504944" y="3601976"/>
              <a:ext cx="1606310" cy="830996"/>
            </a:xfrm>
            <a:prstGeom prst="rect">
              <a:avLst/>
            </a:prstGeom>
            <a:solidFill>
              <a:srgbClr val="9437FF">
                <a:alpha val="3333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951B1F84-FC8B-7B4E-A9E5-27F8FF30E397}"/>
                </a:ext>
              </a:extLst>
            </p:cNvPr>
            <p:cNvSpPr/>
            <p:nvPr/>
          </p:nvSpPr>
          <p:spPr>
            <a:xfrm>
              <a:off x="1307432" y="201832"/>
              <a:ext cx="1323473" cy="122240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343F7C3-9594-804B-B9CD-B5D150379442}"/>
                </a:ext>
              </a:extLst>
            </p:cNvPr>
            <p:cNvSpPr/>
            <p:nvPr/>
          </p:nvSpPr>
          <p:spPr>
            <a:xfrm>
              <a:off x="9906001" y="201832"/>
              <a:ext cx="1323473" cy="122240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4417854-D42E-4845-8747-F6DACFC430AD}"/>
                </a:ext>
              </a:extLst>
            </p:cNvPr>
            <p:cNvSpPr/>
            <p:nvPr/>
          </p:nvSpPr>
          <p:spPr>
            <a:xfrm>
              <a:off x="5410200" y="201832"/>
              <a:ext cx="1323473" cy="122240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CA826E1-CD91-2548-9C45-351FE7DFDBA2}"/>
                </a:ext>
              </a:extLst>
            </p:cNvPr>
            <p:cNvSpPr txBox="1"/>
            <p:nvPr/>
          </p:nvSpPr>
          <p:spPr>
            <a:xfrm>
              <a:off x="1385585" y="881214"/>
              <a:ext cx="12280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Workshops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38BEC97-EF4C-3842-948B-172C088F6DC6}"/>
                </a:ext>
              </a:extLst>
            </p:cNvPr>
            <p:cNvSpPr txBox="1"/>
            <p:nvPr/>
          </p:nvSpPr>
          <p:spPr>
            <a:xfrm>
              <a:off x="5544245" y="778711"/>
              <a:ext cx="11894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Near-peer </a:t>
              </a:r>
            </a:p>
            <a:p>
              <a:pPr algn="ctr"/>
              <a:r>
                <a:rPr lang="en-US" dirty="0"/>
                <a:t>Mentor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A519A3A-9DDD-2A44-B51E-ADE5D319A5CD}"/>
                </a:ext>
              </a:extLst>
            </p:cNvPr>
            <p:cNvSpPr txBox="1"/>
            <p:nvPr/>
          </p:nvSpPr>
          <p:spPr>
            <a:xfrm>
              <a:off x="10144640" y="917210"/>
              <a:ext cx="8461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Project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6A70F816-94D9-844F-8008-B4986B07CC38}"/>
                </a:ext>
              </a:extLst>
            </p:cNvPr>
            <p:cNvSpPr/>
            <p:nvPr/>
          </p:nvSpPr>
          <p:spPr>
            <a:xfrm>
              <a:off x="5311788" y="104174"/>
              <a:ext cx="1520791" cy="74883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BEING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285754B-39DD-7444-B1C9-CB9F4B20E6E3}"/>
                </a:ext>
              </a:extLst>
            </p:cNvPr>
            <p:cNvSpPr/>
            <p:nvPr/>
          </p:nvSpPr>
          <p:spPr>
            <a:xfrm>
              <a:off x="9794815" y="175134"/>
              <a:ext cx="1520791" cy="74883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DOING/</a:t>
              </a:r>
            </a:p>
            <a:p>
              <a:pPr algn="ctr"/>
              <a:r>
                <a:rPr lang="en-US" dirty="0"/>
                <a:t>SKILLS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B5B9885-1B3B-F640-B8BB-0CFAF1083513}"/>
                </a:ext>
              </a:extLst>
            </p:cNvPr>
            <p:cNvSpPr txBox="1"/>
            <p:nvPr/>
          </p:nvSpPr>
          <p:spPr>
            <a:xfrm>
              <a:off x="2292243" y="2092037"/>
              <a:ext cx="11857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AGENT</a:t>
              </a:r>
            </a:p>
            <a:p>
              <a:pPr algn="ctr"/>
              <a:r>
                <a:rPr lang="en-US" sz="1200" b="1" dirty="0"/>
                <a:t>Confident in STEM learning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3D5836E-49DC-0B4F-AE05-5B38C368E5CA}"/>
                </a:ext>
              </a:extLst>
            </p:cNvPr>
            <p:cNvSpPr txBox="1"/>
            <p:nvPr/>
          </p:nvSpPr>
          <p:spPr>
            <a:xfrm>
              <a:off x="2164954" y="3778925"/>
              <a:ext cx="189709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MATHEMATICAL THINKER</a:t>
              </a:r>
            </a:p>
            <a:p>
              <a:pPr algn="ctr"/>
              <a:r>
                <a:rPr lang="en-US" sz="1200" b="1" dirty="0"/>
                <a:t>Knows model parameters, inputs, outputs 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8145867-2B8A-2343-895A-80AEB0B85530}"/>
                </a:ext>
              </a:extLst>
            </p:cNvPr>
            <p:cNvSpPr txBox="1"/>
            <p:nvPr/>
          </p:nvSpPr>
          <p:spPr>
            <a:xfrm>
              <a:off x="389479" y="3626004"/>
              <a:ext cx="184848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PERSPECTIVE TAKER</a:t>
              </a:r>
            </a:p>
            <a:p>
              <a:pPr algn="ctr"/>
              <a:r>
                <a:rPr lang="en-US" sz="1200" b="1" dirty="0"/>
                <a:t>Understands </a:t>
              </a:r>
            </a:p>
            <a:p>
              <a:pPr algn="ctr"/>
              <a:r>
                <a:rPr lang="en-US" sz="1200" b="1" dirty="0"/>
                <a:t>stakeholder </a:t>
              </a:r>
            </a:p>
            <a:p>
              <a:pPr algn="ctr"/>
              <a:r>
                <a:rPr lang="en-US" sz="1200" b="1" dirty="0"/>
                <a:t>perspectives; negotiates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500326D-ECEA-7B4C-B508-762FF975D718}"/>
                </a:ext>
              </a:extLst>
            </p:cNvPr>
            <p:cNvSpPr txBox="1"/>
            <p:nvPr/>
          </p:nvSpPr>
          <p:spPr>
            <a:xfrm>
              <a:off x="642311" y="4581747"/>
              <a:ext cx="13464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/>
                <a:t>OPTIMIST</a:t>
              </a:r>
            </a:p>
            <a:p>
              <a:pPr algn="ctr"/>
              <a:r>
                <a:rPr lang="en-US" sz="1200" b="1" dirty="0"/>
                <a:t>Hopeful for future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A701219-6626-B142-90C7-5FF3E2260227}"/>
                </a:ext>
              </a:extLst>
            </p:cNvPr>
            <p:cNvSpPr/>
            <p:nvPr/>
          </p:nvSpPr>
          <p:spPr>
            <a:xfrm>
              <a:off x="1204311" y="138711"/>
              <a:ext cx="1520791" cy="74883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LEARNING/</a:t>
              </a:r>
            </a:p>
            <a:p>
              <a:pPr algn="ctr"/>
              <a:r>
                <a:rPr lang="en-US" dirty="0"/>
                <a:t>KNOWLEDGE</a:t>
              </a: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4E20D094-1F19-E240-AAA7-92DE5E395C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0276678">
              <a:off x="7566123" y="595375"/>
              <a:ext cx="1657738" cy="1482871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id="{7162C9CE-7701-B14C-B300-D7AB9EB2A91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949624" flipH="1">
              <a:off x="2882804" y="707996"/>
              <a:ext cx="1599073" cy="1430395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E743D90-1506-3245-B761-62D8257C36E4}"/>
                </a:ext>
              </a:extLst>
            </p:cNvPr>
            <p:cNvSpPr txBox="1"/>
            <p:nvPr/>
          </p:nvSpPr>
          <p:spPr>
            <a:xfrm>
              <a:off x="4896615" y="1713991"/>
              <a:ext cx="23835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Connects with students based on similar background and identity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597873-D1F3-EF48-B8A8-E0E2F825C1BE}"/>
                </a:ext>
              </a:extLst>
            </p:cNvPr>
            <p:cNvSpPr txBox="1"/>
            <p:nvPr/>
          </p:nvSpPr>
          <p:spPr>
            <a:xfrm>
              <a:off x="4884583" y="2303650"/>
              <a:ext cx="23835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Models and sparks STEM passion, identity and career aspirations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381A7CC-B40D-A94C-B1B0-CEB2EFF43FA4}"/>
                </a:ext>
              </a:extLst>
            </p:cNvPr>
            <p:cNvSpPr txBox="1"/>
            <p:nvPr/>
          </p:nvSpPr>
          <p:spPr>
            <a:xfrm>
              <a:off x="4989893" y="2916165"/>
              <a:ext cx="211145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Tutors students in knowledge, skills and learning approaches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6B7174B-167A-C948-A7A7-B02B061085FA}"/>
                </a:ext>
              </a:extLst>
            </p:cNvPr>
            <p:cNvSpPr/>
            <p:nvPr/>
          </p:nvSpPr>
          <p:spPr>
            <a:xfrm flipV="1">
              <a:off x="4941765" y="3487630"/>
              <a:ext cx="2239504" cy="480881"/>
            </a:xfrm>
            <a:prstGeom prst="rect">
              <a:avLst/>
            </a:prstGeom>
            <a:solidFill>
              <a:srgbClr val="9437FF">
                <a:alpha val="30588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EBFFC397-E51D-F44A-8235-C592476518A3}"/>
                </a:ext>
              </a:extLst>
            </p:cNvPr>
            <p:cNvSpPr txBox="1"/>
            <p:nvPr/>
          </p:nvSpPr>
          <p:spPr>
            <a:xfrm>
              <a:off x="4888065" y="3490463"/>
              <a:ext cx="22932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Models behavior, persistence, learning process, joy of discovery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BD277A9-9118-6F4B-94A9-06C8520538F0}"/>
                </a:ext>
              </a:extLst>
            </p:cNvPr>
            <p:cNvSpPr txBox="1"/>
            <p:nvPr/>
          </p:nvSpPr>
          <p:spPr>
            <a:xfrm>
              <a:off x="5043368" y="4083986"/>
              <a:ext cx="20571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Shows a path forward </a:t>
              </a:r>
            </a:p>
            <a:p>
              <a:pPr algn="ctr"/>
              <a:r>
                <a:rPr lang="en-US" sz="1200" b="1" dirty="0"/>
                <a:t>(a common story)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58F57705-921A-844C-8F06-B228D63D8F28}"/>
                </a:ext>
              </a:extLst>
            </p:cNvPr>
            <p:cNvSpPr txBox="1"/>
            <p:nvPr/>
          </p:nvSpPr>
          <p:spPr>
            <a:xfrm>
              <a:off x="9509793" y="1701736"/>
              <a:ext cx="20780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SOCIAL EMOTIONAL</a:t>
              </a:r>
            </a:p>
            <a:p>
              <a:pPr algn="ctr"/>
              <a:r>
                <a:rPr lang="en-US" sz="1200" b="1" dirty="0"/>
                <a:t>LEARNER</a:t>
              </a:r>
            </a:p>
            <a:p>
              <a:pPr algn="ctr"/>
              <a:r>
                <a:rPr lang="en-US" sz="1200" b="1" dirty="0"/>
                <a:t>Feels connected to school team and community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81E8A80B-5AB9-D343-9078-C11D8CA823E1}"/>
                </a:ext>
              </a:extLst>
            </p:cNvPr>
            <p:cNvGrpSpPr/>
            <p:nvPr/>
          </p:nvGrpSpPr>
          <p:grpSpPr>
            <a:xfrm>
              <a:off x="9723720" y="3660139"/>
              <a:ext cx="1662979" cy="839345"/>
              <a:chOff x="9748062" y="3041765"/>
              <a:chExt cx="1662979" cy="839345"/>
            </a:xfrm>
          </p:grpSpPr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D18B42B7-FA20-254E-894B-8F61F4BD6A2F}"/>
                  </a:ext>
                </a:extLst>
              </p:cNvPr>
              <p:cNvSpPr/>
              <p:nvPr/>
            </p:nvSpPr>
            <p:spPr>
              <a:xfrm flipV="1">
                <a:off x="9831189" y="3041765"/>
                <a:ext cx="1520791" cy="830998"/>
              </a:xfrm>
              <a:prstGeom prst="rect">
                <a:avLst/>
              </a:prstGeom>
              <a:solidFill>
                <a:srgbClr val="66B7BE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2F05E24A-2BFF-A04B-93FC-E90C3E1F98D7}"/>
                  </a:ext>
                </a:extLst>
              </p:cNvPr>
              <p:cNvSpPr txBox="1"/>
              <p:nvPr/>
            </p:nvSpPr>
            <p:spPr>
              <a:xfrm>
                <a:off x="9748062" y="3050113"/>
                <a:ext cx="166297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dirty="0"/>
                  <a:t>PROJECT-BASED </a:t>
                </a:r>
              </a:p>
              <a:p>
                <a:pPr algn="ctr"/>
                <a:r>
                  <a:rPr lang="en-US" sz="1200" b="1" dirty="0"/>
                  <a:t>LEARNER</a:t>
                </a:r>
              </a:p>
              <a:p>
                <a:pPr algn="ctr"/>
                <a:r>
                  <a:rPr lang="en-US" sz="1200" b="1" dirty="0"/>
                  <a:t>Builds project implementation skills </a:t>
                </a: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2969ACCD-BDDD-1245-9BA5-2ACF728ED14B}"/>
                </a:ext>
              </a:extLst>
            </p:cNvPr>
            <p:cNvSpPr txBox="1"/>
            <p:nvPr/>
          </p:nvSpPr>
          <p:spPr>
            <a:xfrm>
              <a:off x="9687001" y="2625310"/>
              <a:ext cx="178067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CONTRIBUTOR</a:t>
              </a:r>
            </a:p>
            <a:p>
              <a:pPr algn="ctr"/>
              <a:r>
                <a:rPr lang="en-US" sz="1200" b="1" dirty="0"/>
                <a:t>Gains civic experience (contributing to school and community)</a:t>
              </a:r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3FCD97AB-7502-A14B-9200-67AA6FCD75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20276678">
              <a:off x="1806848" y="5164989"/>
              <a:ext cx="1657738" cy="1482871"/>
            </a:xfrm>
            <a:prstGeom prst="rect">
              <a:avLst/>
            </a:prstGeom>
          </p:spPr>
        </p:pic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6405B076-422A-5F44-9D27-A2647DEC595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949624" flipH="1">
              <a:off x="8671423" y="5194625"/>
              <a:ext cx="1599073" cy="1430395"/>
            </a:xfrm>
            <a:prstGeom prst="rect">
              <a:avLst/>
            </a:prstGeom>
          </p:spPr>
        </p:pic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59D5232-A8D2-4F45-802D-4399138B9488}"/>
                </a:ext>
              </a:extLst>
            </p:cNvPr>
            <p:cNvSpPr/>
            <p:nvPr/>
          </p:nvSpPr>
          <p:spPr>
            <a:xfrm flipV="1">
              <a:off x="3821427" y="5163436"/>
              <a:ext cx="4534422" cy="1300441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C990AA0E-1941-CA40-A2FB-659047AC23BF}"/>
                </a:ext>
              </a:extLst>
            </p:cNvPr>
            <p:cNvSpPr txBox="1"/>
            <p:nvPr/>
          </p:nvSpPr>
          <p:spPr>
            <a:xfrm>
              <a:off x="3821425" y="5264411"/>
              <a:ext cx="4534423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Knowledge, Skills, Self-Awareness, Connection</a:t>
              </a:r>
            </a:p>
            <a:p>
              <a:pPr algn="ctr"/>
              <a:r>
                <a:rPr lang="en-US" sz="1400" b="1" dirty="0"/>
                <a:t>Identifies as ready, capable and interested in contributing to the energy transition through a STEM career</a:t>
              </a:r>
            </a:p>
            <a:p>
              <a:pPr algn="ctr"/>
              <a:endParaRPr lang="en-US" sz="1400" b="1" dirty="0"/>
            </a:p>
            <a:p>
              <a:pPr algn="ctr"/>
              <a:r>
                <a:rPr lang="en-US" sz="1400" b="1" dirty="0"/>
                <a:t>Empowered as a 21</a:t>
              </a:r>
              <a:r>
                <a:rPr lang="en-US" sz="1400" b="1" baseline="30000" dirty="0"/>
                <a:t>st</a:t>
              </a:r>
              <a:r>
                <a:rPr lang="en-US" sz="1400" b="1" dirty="0"/>
                <a:t> Century Energy Leader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AEF4EC3-AB35-A44C-A2E1-9E94480CB59D}"/>
                </a:ext>
              </a:extLst>
            </p:cNvPr>
            <p:cNvSpPr txBox="1"/>
            <p:nvPr/>
          </p:nvSpPr>
          <p:spPr>
            <a:xfrm>
              <a:off x="364706" y="6581001"/>
              <a:ext cx="18473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24DFBF2-193C-C14D-B7C6-2891AC7BDEE5}"/>
                </a:ext>
              </a:extLst>
            </p:cNvPr>
            <p:cNvSpPr/>
            <p:nvPr/>
          </p:nvSpPr>
          <p:spPr>
            <a:xfrm rot="10800000" flipV="1">
              <a:off x="9677121" y="4669267"/>
              <a:ext cx="1780673" cy="691399"/>
            </a:xfrm>
            <a:prstGeom prst="rect">
              <a:avLst/>
            </a:prstGeom>
            <a:solidFill>
              <a:srgbClr val="D292A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PROBLEM SOLVER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Authentic work met a need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B152AE2-D5EC-6645-958E-8EF0E7A0A14D}"/>
                </a:ext>
              </a:extLst>
            </p:cNvPr>
            <p:cNvSpPr/>
            <p:nvPr/>
          </p:nvSpPr>
          <p:spPr>
            <a:xfrm flipV="1">
              <a:off x="521368" y="2693999"/>
              <a:ext cx="1589885" cy="793629"/>
            </a:xfrm>
            <a:prstGeom prst="rect">
              <a:avLst/>
            </a:prstGeom>
            <a:solidFill>
              <a:srgbClr val="66B7B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8134073E-41EE-2C43-B3B8-C53AE34AF007}"/>
                </a:ext>
              </a:extLst>
            </p:cNvPr>
            <p:cNvSpPr txBox="1"/>
            <p:nvPr/>
          </p:nvSpPr>
          <p:spPr>
            <a:xfrm>
              <a:off x="464528" y="2667524"/>
              <a:ext cx="16577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INTERDISCIPLINARY LEARNER</a:t>
              </a:r>
            </a:p>
            <a:p>
              <a:pPr algn="ctr"/>
              <a:r>
                <a:rPr lang="en-US" sz="1200" b="1" dirty="0"/>
                <a:t>Thinks across disciplinary divides</a:t>
              </a: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08BB99F-9F16-5D49-87B3-D1A793EF8CEC}"/>
                </a:ext>
              </a:extLst>
            </p:cNvPr>
            <p:cNvSpPr/>
            <p:nvPr/>
          </p:nvSpPr>
          <p:spPr>
            <a:xfrm rot="10800000" flipV="1">
              <a:off x="2237962" y="2846038"/>
              <a:ext cx="1780673" cy="778565"/>
            </a:xfrm>
            <a:prstGeom prst="rect">
              <a:avLst/>
            </a:prstGeom>
            <a:solidFill>
              <a:srgbClr val="66B7B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SYSTEMS THINKER</a:t>
              </a:r>
            </a:p>
            <a:p>
              <a:pPr algn="ctr"/>
              <a:r>
                <a:rPr lang="en-US" sz="1200" b="1" dirty="0">
                  <a:solidFill>
                    <a:schemeClr val="tx1"/>
                  </a:solidFill>
                </a:rPr>
                <a:t>Accounts for interrelationships within systems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3D0A677B-67AA-0544-AA69-5AC6954539E5}"/>
                </a:ext>
              </a:extLst>
            </p:cNvPr>
            <p:cNvSpPr/>
            <p:nvPr/>
          </p:nvSpPr>
          <p:spPr>
            <a:xfrm flipV="1">
              <a:off x="9681992" y="3558048"/>
              <a:ext cx="1770500" cy="1009478"/>
            </a:xfrm>
            <a:prstGeom prst="rect">
              <a:avLst/>
            </a:prstGeom>
            <a:solidFill>
              <a:srgbClr val="9437FF">
                <a:alpha val="3333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6913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D817B-3820-AC4B-A7AB-66CBFAE26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C017A-DC07-1F46-9C8B-2D1583CAD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74" y="1840832"/>
            <a:ext cx="11369842" cy="577515"/>
          </a:xfrm>
        </p:spPr>
        <p:txBody>
          <a:bodyPr>
            <a:noAutofit/>
          </a:bodyPr>
          <a:lstStyle/>
          <a:p>
            <a:pPr marL="58738" indent="0">
              <a:buNone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Fig 2. Theory of Change: Steps of change toward STEM/energy careers for each activity. Colors demonstrates possible enhancement of impact of near-peer mentoring on workshops and project-based learning.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08EEA-93C5-1243-AB12-BB891A1EDD1E}"/>
              </a:ext>
            </a:extLst>
          </p:cNvPr>
          <p:cNvSpPr txBox="1"/>
          <p:nvPr/>
        </p:nvSpPr>
        <p:spPr>
          <a:xfrm>
            <a:off x="637673" y="2683042"/>
            <a:ext cx="74973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   Fig. 2  Example En-ROADS simulation output illustrating variables students manipulate during simulation</a:t>
            </a:r>
          </a:p>
          <a:p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16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632D5C4C-10E1-7747-AF99-B71807BEBCDE}"/>
              </a:ext>
            </a:extLst>
          </p:cNvPr>
          <p:cNvGrpSpPr/>
          <p:nvPr/>
        </p:nvGrpSpPr>
        <p:grpSpPr>
          <a:xfrm>
            <a:off x="1669525" y="1087769"/>
            <a:ext cx="7497333" cy="4395535"/>
            <a:chOff x="1669525" y="1087769"/>
            <a:chExt cx="7497333" cy="4395535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409193DC-220D-3141-8B8D-1D48ECE93E7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034" y="1087769"/>
              <a:ext cx="7210316" cy="401335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23B227C-7EBE-024D-80EB-88021BE2D72E}"/>
                </a:ext>
              </a:extLst>
            </p:cNvPr>
            <p:cNvSpPr txBox="1"/>
            <p:nvPr/>
          </p:nvSpPr>
          <p:spPr>
            <a:xfrm>
              <a:off x="1669525" y="5052417"/>
              <a:ext cx="749733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    Fig. 1  Example En-ROADS simulation output illustrating variables students manipulate during simulation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5237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237</Words>
  <Application>Microsoft Macintosh PowerPoint</Application>
  <PresentationFormat>Widescreen</PresentationFormat>
  <Paragraphs>51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Jordan</dc:creator>
  <cp:lastModifiedBy>Cathy Jordan</cp:lastModifiedBy>
  <cp:revision>11</cp:revision>
  <dcterms:created xsi:type="dcterms:W3CDTF">2020-07-29T15:37:36Z</dcterms:created>
  <dcterms:modified xsi:type="dcterms:W3CDTF">2020-08-10T13:45:29Z</dcterms:modified>
</cp:coreProperties>
</file>